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25"/>
  </p:notesMasterIdLst>
  <p:sldIdLst>
    <p:sldId id="27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Roboto Slab" pitchFamily="2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ek Raj Chhetr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4ebdb22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4ebdb22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f1bb82957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f1bb82957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e64ab026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e64ab026a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e64ab026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e64ab026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e64ab02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e64ab02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e64ab026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e64ab026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e64ab026a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e64ab026a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2e64ab026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2e64ab026a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e64ab026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e64ab026a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2e64ab026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2e64ab026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24ebdb221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24ebdb221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2e7199e4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2e7199e4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9082767f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29082767f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4ebdb221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24ebdb221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29082767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29082767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2f1bb8295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2f1bb8295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2f1bb8295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2f1bb8295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e64ab026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e64ab026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2e64ab026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2e64ab026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f1bb82957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f1bb82957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24ebdb221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24ebdb221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4ebdb2219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4ebdb2219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 amt="40000"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>
                <a:solidFill>
                  <a:srgbClr val="016DB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8720" y="127567"/>
            <a:ext cx="1809664" cy="443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 amt="40000"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30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1600">
                <a:solidFill>
                  <a:srgbClr val="006CA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4079980" y="478570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82592" y="4781616"/>
            <a:ext cx="1345907" cy="330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 amt="40000"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1566121" y="3051704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500">
                <a:solidFill>
                  <a:srgbClr val="0391E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65816" y="4781616"/>
            <a:ext cx="1345907" cy="33016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4063204" y="48068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 b="4082"/>
          <a:stretch/>
        </p:blipFill>
        <p:spPr>
          <a:xfrm>
            <a:off x="8432050" y="-1085849"/>
            <a:ext cx="757325" cy="7445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33987" y="-781050"/>
            <a:ext cx="9639661" cy="7445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848000" cy="29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Char char="◎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◉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9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 userDrawn="1"/>
        </p:nvPicPr>
        <p:blipFill rotWithShape="1">
          <a:blip r:embed="rId8">
            <a:alphaModFix/>
          </a:blip>
          <a:srcRect r="50059"/>
          <a:stretch/>
        </p:blipFill>
        <p:spPr>
          <a:xfrm>
            <a:off x="6805150" y="4749900"/>
            <a:ext cx="95415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421681" y="1497592"/>
            <a:ext cx="6192591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Heritage Graph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4C7E0B-BE1A-64E8-2ADF-0668C46942C9}"/>
              </a:ext>
            </a:extLst>
          </p:cNvPr>
          <p:cNvSpPr txBox="1"/>
          <p:nvPr/>
        </p:nvSpPr>
        <p:spPr>
          <a:xfrm>
            <a:off x="633437" y="3066008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dirty="0">
                <a:solidFill>
                  <a:srgbClr val="0391EA"/>
                </a:solidFill>
              </a:rPr>
              <a:t>Nabin Oli, Niraj Karki</a:t>
            </a:r>
            <a:endParaRPr lang="en-AT" sz="1050" dirty="0">
              <a:solidFill>
                <a:srgbClr val="0391EA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E6F98E-51EE-DDCD-104B-11401371E043}"/>
              </a:ext>
            </a:extLst>
          </p:cNvPr>
          <p:cNvSpPr txBox="1"/>
          <p:nvPr/>
        </p:nvSpPr>
        <p:spPr>
          <a:xfrm>
            <a:off x="633437" y="354402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391EA"/>
                </a:solidFill>
              </a:rPr>
              <a:t>Research Interns at CAIR-Nepal </a:t>
            </a:r>
            <a:endParaRPr lang="en-AT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3651AE-A05B-97D1-B0ED-47D1C44EB0B9}"/>
              </a:ext>
            </a:extLst>
          </p:cNvPr>
          <p:cNvSpPr txBox="1"/>
          <p:nvPr/>
        </p:nvSpPr>
        <p:spPr>
          <a:xfrm>
            <a:off x="633437" y="4052562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391EA"/>
                </a:solidFill>
              </a:rPr>
              <a:t>1</a:t>
            </a:r>
            <a:r>
              <a:rPr lang="en-GB" sz="1400" dirty="0">
                <a:solidFill>
                  <a:srgbClr val="0391EA"/>
                </a:solidFill>
              </a:rPr>
              <a:t> February 2025</a:t>
            </a:r>
          </a:p>
          <a:p>
            <a:r>
              <a:rPr lang="en-GB" dirty="0">
                <a:solidFill>
                  <a:srgbClr val="0391EA"/>
                </a:solidFill>
              </a:rPr>
              <a:t>Research Writing (Online) </a:t>
            </a:r>
            <a:br>
              <a:rPr lang="en-GB" dirty="0">
                <a:solidFill>
                  <a:srgbClr val="0391EA"/>
                </a:solidFill>
              </a:rPr>
            </a:br>
            <a:r>
              <a:rPr lang="en-GB" dirty="0">
                <a:solidFill>
                  <a:srgbClr val="0391EA"/>
                </a:solidFill>
              </a:rPr>
              <a:t>Hosted by IEEE </a:t>
            </a:r>
            <a:r>
              <a:rPr lang="en-GB" dirty="0" err="1">
                <a:solidFill>
                  <a:srgbClr val="0391EA"/>
                </a:solidFill>
              </a:rPr>
              <a:t>Pulchowk</a:t>
            </a:r>
            <a:r>
              <a:rPr lang="en-GB" dirty="0">
                <a:solidFill>
                  <a:srgbClr val="0391EA"/>
                </a:solidFill>
              </a:rPr>
              <a:t> Campus &amp; CAIR-Nepal</a:t>
            </a:r>
            <a:br>
              <a:rPr lang="en-GB" dirty="0">
                <a:solidFill>
                  <a:srgbClr val="0391EA"/>
                </a:solidFill>
              </a:rPr>
            </a:br>
            <a:endParaRPr lang="en-A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Knowledge Graph?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/>
              <a:t>A structured representation of knowledge using nodes (entities) and edges (relationships).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 i="1"/>
              <a:t>Example:</a:t>
            </a:r>
            <a:endParaRPr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/>
              <a:t>Nodes: Temples, Festivals, Historical Figures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/>
              <a:t>Edges: “Built by”, “Celebrated in”, “Influenced by”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125" y="2174175"/>
            <a:ext cx="2989350" cy="224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ctrTitle" idx="4294967295"/>
          </p:nvPr>
        </p:nvSpPr>
        <p:spPr>
          <a:xfrm>
            <a:off x="311700" y="340525"/>
            <a:ext cx="7089600" cy="5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Why knowledge graphs?</a:t>
            </a:r>
            <a:endParaRPr sz="2400"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294967295"/>
          </p:nvPr>
        </p:nvSpPr>
        <p:spPr>
          <a:xfrm>
            <a:off x="250100" y="1141275"/>
            <a:ext cx="8520600" cy="25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Opens the doors for advanced and interdisciplinary research</a:t>
            </a:r>
            <a:endParaRPr sz="1500">
              <a:solidFill>
                <a:srgbClr val="0391EA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Provides human comprehensible and machine readable format data</a:t>
            </a:r>
            <a:endParaRPr sz="1500">
              <a:solidFill>
                <a:srgbClr val="0391EA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Enables AI/ML integration and supports semantic search capabilities</a:t>
            </a:r>
            <a:endParaRPr sz="1500">
              <a:solidFill>
                <a:srgbClr val="0391EA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Can be queried</a:t>
            </a:r>
            <a:endParaRPr sz="1500">
              <a:solidFill>
                <a:srgbClr val="0391EA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Intuitive visualizations</a:t>
            </a:r>
            <a:endParaRPr sz="1500">
              <a:solidFill>
                <a:srgbClr val="0391EA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91EA"/>
              </a:buClr>
              <a:buSzPts val="1500"/>
              <a:buAutoNum type="arabicPeriod"/>
            </a:pPr>
            <a:r>
              <a:rPr lang="en-GB" sz="1500">
                <a:solidFill>
                  <a:srgbClr val="0391EA"/>
                </a:solidFill>
              </a:rPr>
              <a:t>Captures the relationship between entities well</a:t>
            </a:r>
            <a:endParaRPr sz="1500">
              <a:solidFill>
                <a:srgbClr val="0391EA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3">
            <a:alphaModFix/>
          </a:blip>
          <a:srcRect l="1290" t="4490" r="-1289" b="-4490"/>
          <a:stretch/>
        </p:blipFill>
        <p:spPr>
          <a:xfrm>
            <a:off x="576913" y="1513375"/>
            <a:ext cx="8188127" cy="29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Inputs</a:t>
            </a: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Digitized artifacts (texts, images, audio/video recordings).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Historical records, oral traditions, academic research.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Community contributions (local stories, rituals, festivals).</a:t>
            </a:r>
            <a:br>
              <a:rPr lang="en-GB"/>
            </a:br>
            <a:r>
              <a:rPr lang="en-GB"/>
              <a:t>Function: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Collects heterogeneous data (e.g., Local manuscripts, Indigenous folk songs, temple inscriptions).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GB"/>
              <a:t>Supports multiple formats (text, CSV, JSON, images) and languages (Nepali, Maithili, English).</a:t>
            </a:r>
            <a:endParaRPr sz="11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Knowledge graph generator</a:t>
            </a:r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 </a:t>
            </a:r>
            <a:r>
              <a:rPr lang="en-GB"/>
              <a:t>Converts raw input into structured triples (subject-predicate-object).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Entity Extraction: Identifies key entities (e.g., Pashupatinath Temple, Dashain Festival).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Relationship Mapping: Links entities via semantic relationships (e.g., "Dashain </a:t>
            </a:r>
            <a:r>
              <a:rPr lang="en-GB" b="1" i="1"/>
              <a:t>isCelebratedIn</a:t>
            </a:r>
            <a:r>
              <a:rPr lang="en-GB"/>
              <a:t> Nepal").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Ontology Alignment: Uses a pre-defined cultural heritage ontology to standardize terms (e.g., festival, deity, artifact).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Tools:</a:t>
            </a:r>
            <a:r>
              <a:rPr lang="en-GB"/>
              <a:t> NLP libraries (e.g., spaCy), custom scripts for non-text data (images/audio metadata).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Validator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 </a:t>
            </a:r>
            <a:r>
              <a:rPr lang="en-GB"/>
              <a:t>Ensures logical consistency and accuracy.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Schema Validation: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Confirms triples align with the project’s ontology (e.g., festival → occursAt → location).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Data Integrity: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Flags contradictions (e.g., "Lumbini isIn India" vs. "Lumbini isIn Nepal").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Source Credibility: </a:t>
            </a:r>
            <a:r>
              <a:rPr lang="en-GB">
                <a:solidFill>
                  <a:schemeClr val="dk1"/>
                </a:solidFill>
              </a:rPr>
              <a:t>Cross-references data with trusted repositories (e.g., National Archives of Nepal).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Quality Assurance (QA)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</a:t>
            </a:r>
            <a:r>
              <a:rPr lang="en-GB"/>
              <a:t> Enhances data reliability and completeness.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Automated QA: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Runs rule-based checks (e.g., mandatory fields for artifacts).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Human-in-the-Loop: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Domain experts (historians, anthropologists) review ambiguous entries (e.g., conflicting ritual interpretations).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Feedback Loop: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Updates the ontology/KG based on QA findings.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Translator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</a:t>
            </a:r>
            <a:r>
              <a:rPr lang="en-GB"/>
              <a:t> Makes the KG accessible to diverse audiences.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Multilingual Support: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Translates entity labels and descriptions into regional languages (Nepali, Bhojpuri, Sherpa).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Semantic Context Preservation:</a:t>
            </a:r>
            <a:r>
              <a:rPr lang="en-GB">
                <a:solidFill>
                  <a:schemeClr val="dk1"/>
                </a:solidFill>
              </a:rPr>
              <a:t> Ensures translations retain cultural nuance (e.g., "Guthi" ≠ "committee" but a unique social system).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Cross-Lingual Linking: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Connects equivalent terms across languages (e.g., "Tihar" ↔ "Deepawali").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Middleware</a:t>
            </a: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</a:t>
            </a:r>
            <a:r>
              <a:rPr lang="en-GB"/>
              <a:t> Acts as a bridge between components and external systems.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API Integration:</a:t>
            </a:r>
            <a:r>
              <a:rPr lang="en-GB">
                <a:solidFill>
                  <a:schemeClr val="dk1"/>
                </a:solidFill>
              </a:rPr>
              <a:t> Connects to external databases (e.g., UNESCO, Wikidata) for enrichment.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Workflow Orchestration: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Manages data flow between KG Generator, Validator, and Triple Storage.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Security Layer: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Authenticates user contributions and restricts sensitive data access.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Triple Storage</a:t>
            </a:r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/>
              <a:t>Purpose: </a:t>
            </a:r>
            <a:r>
              <a:rPr lang="en-GB"/>
              <a:t>Stores and manages the finalized knowledge graph.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Database: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RDF triple store (e.g., Apache Jena, GraphDB).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Querying: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Supports SPARQL for complex queries (e.g., "Show all artifacts linked to the Malla Dynasty").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 b="1"/>
              <a:t>Interoperability:</a:t>
            </a:r>
            <a:r>
              <a:rPr lang="en-GB"/>
              <a:t> </a:t>
            </a:r>
            <a:r>
              <a:rPr lang="en-GB">
                <a:solidFill>
                  <a:schemeClr val="dk1"/>
                </a:solidFill>
              </a:rPr>
              <a:t>Exports data in standard formats (RDF, JSON-LD) for integration with global platforms like Europeana.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subTitle" idx="1"/>
          </p:nvPr>
        </p:nvSpPr>
        <p:spPr>
          <a:xfrm>
            <a:off x="1566121" y="3051704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1"/>
              <a:t>“To chart meaningful path forward, we must first understand where we come from.”</a:t>
            </a:r>
            <a:endParaRPr b="1" i="1"/>
          </a:p>
        </p:txBody>
      </p:sp>
      <p:sp>
        <p:nvSpPr>
          <p:cNvPr id="41" name="Google Shape;41;p8"/>
          <p:cNvSpPr txBox="1"/>
          <p:nvPr/>
        </p:nvSpPr>
        <p:spPr>
          <a:xfrm>
            <a:off x="856025" y="1798625"/>
            <a:ext cx="7521000" cy="10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0391EA"/>
                </a:solidFill>
              </a:rPr>
              <a:t>Our roots, our heritage, </a:t>
            </a:r>
            <a:r>
              <a:rPr lang="en-GB" sz="1600">
                <a:solidFill>
                  <a:srgbClr val="0391EA"/>
                </a:solidFill>
              </a:rPr>
              <a:t>and </a:t>
            </a:r>
            <a:r>
              <a:rPr lang="en-GB" sz="1600" b="1">
                <a:solidFill>
                  <a:srgbClr val="0391EA"/>
                </a:solidFill>
              </a:rPr>
              <a:t>our history. </a:t>
            </a:r>
            <a:r>
              <a:rPr lang="en-GB" sz="1600" i="1">
                <a:solidFill>
                  <a:srgbClr val="0391EA"/>
                </a:solidFill>
              </a:rPr>
              <a:t>Only then can we navigate the future with purpose and clarity</a:t>
            </a:r>
            <a:endParaRPr sz="3500" i="1">
              <a:solidFill>
                <a:srgbClr val="0391EA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</a:t>
            </a: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 rotWithShape="1">
          <a:blip r:embed="rId3">
            <a:alphaModFix/>
          </a:blip>
          <a:srcRect l="1290" t="4490" r="-1289" b="-4490"/>
          <a:stretch/>
        </p:blipFill>
        <p:spPr>
          <a:xfrm>
            <a:off x="576913" y="1513375"/>
            <a:ext cx="8188127" cy="294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2197800" y="4184475"/>
            <a:ext cx="456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762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600" b="1" i="1">
                <a:solidFill>
                  <a:srgbClr val="006DB0"/>
                </a:solidFill>
              </a:rPr>
              <a:t>Fig. Architecture of Heritage Graph Platform</a:t>
            </a:r>
            <a:endParaRPr sz="1600" b="1" i="1">
              <a:solidFill>
                <a:srgbClr val="006DB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Progress: </a:t>
            </a:r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Development of </a:t>
            </a:r>
            <a:r>
              <a:rPr lang="en-GB" b="1"/>
              <a:t>Heritage Graph</a:t>
            </a:r>
            <a:r>
              <a:rPr lang="en-GB"/>
              <a:t> platform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Developed flexible and extensible </a:t>
            </a:r>
            <a:r>
              <a:rPr lang="en-GB" b="1"/>
              <a:t>ontology</a:t>
            </a:r>
            <a:r>
              <a:rPr lang="en-GB"/>
              <a:t> design using LinkML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Leveraged </a:t>
            </a:r>
            <a:r>
              <a:rPr lang="en-GB" b="1"/>
              <a:t>Oxiograph</a:t>
            </a:r>
            <a:r>
              <a:rPr lang="en-GB"/>
              <a:t> for the </a:t>
            </a:r>
            <a:r>
              <a:rPr lang="en-GB" b="1"/>
              <a:t>Knowledge Graph database</a:t>
            </a:r>
            <a:endParaRPr b="1"/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1475" y="2932575"/>
            <a:ext cx="3492371" cy="1560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3" name="Google Shape;16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250" y="127600"/>
            <a:ext cx="3646184" cy="1560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800" y="2932575"/>
            <a:ext cx="3271323" cy="1560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Heritage Graph</a:t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6735"/>
            <a:ext cx="8839200" cy="2548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420575" y="1222425"/>
            <a:ext cx="7078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762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600" b="1" i="1">
                <a:solidFill>
                  <a:srgbClr val="006DB0"/>
                </a:solidFill>
              </a:rPr>
              <a:t>People behind Heritage Graph</a:t>
            </a:r>
            <a:br>
              <a:rPr lang="en-GB" sz="1600" b="1" i="1">
                <a:solidFill>
                  <a:srgbClr val="006DB0"/>
                </a:solidFill>
              </a:rPr>
            </a:br>
            <a:endParaRPr sz="1600" b="1" i="1">
              <a:solidFill>
                <a:srgbClr val="006DB0"/>
              </a:solidFill>
            </a:endParaRPr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325" y="4161329"/>
            <a:ext cx="7753350" cy="6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200" y="1108900"/>
            <a:ext cx="2359800" cy="23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0900" y="3746254"/>
            <a:ext cx="775335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 b="1"/>
              <a:t>Thank You</a:t>
            </a:r>
            <a:endParaRPr sz="49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00" y="111350"/>
            <a:ext cx="3995496" cy="2746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750" y="357725"/>
            <a:ext cx="3723200" cy="23755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 txBox="1"/>
          <p:nvPr/>
        </p:nvSpPr>
        <p:spPr>
          <a:xfrm>
            <a:off x="121600" y="2858250"/>
            <a:ext cx="237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0391EA"/>
                </a:solidFill>
              </a:rPr>
              <a:t>Changunarayan Temple</a:t>
            </a:r>
            <a:endParaRPr sz="1300">
              <a:solidFill>
                <a:srgbClr val="0391EA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0391EA"/>
                </a:solidFill>
              </a:rPr>
              <a:t>Source: The rising Nepal</a:t>
            </a:r>
            <a:endParaRPr sz="1300">
              <a:solidFill>
                <a:srgbClr val="0391EA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Motivation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Heritage Graph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Why Heritage Graph?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Knowledge Graphs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Architecture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Example Workflow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Progress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Cultural heritages are at the risk of loss, degradation or inaccessibility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Cultural heritages are backbone of humanity’s collective memory and identity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Digitization not only saves but also decentralizes the access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Preserving local heritage empowers Nepali communities to reclaim their narratives, educate youth, and drive cultural tourism sustainably.</a:t>
            </a:r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 idx="4294967295"/>
          </p:nvPr>
        </p:nvSpPr>
        <p:spPr>
          <a:xfrm>
            <a:off x="311700" y="346500"/>
            <a:ext cx="7089600" cy="5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What is Heritage Graph?</a:t>
            </a:r>
            <a:endParaRPr sz="28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311700" y="9111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500"/>
              <a:t>A project by </a:t>
            </a:r>
            <a:r>
              <a:rPr lang="en-GB" sz="1500" b="1"/>
              <a:t>CAIR Nepal</a:t>
            </a:r>
            <a:r>
              <a:rPr lang="en-GB" sz="1500"/>
              <a:t> to preserve and promote Nepal’s cultural heritage using </a:t>
            </a:r>
            <a:r>
              <a:rPr lang="en-GB" sz="1500" b="1"/>
              <a:t>Knowledge Graphs</a:t>
            </a:r>
            <a:r>
              <a:rPr lang="en-GB" sz="1500"/>
              <a:t>. </a:t>
            </a:r>
            <a:endParaRPr sz="15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4294967295"/>
          </p:nvPr>
        </p:nvSpPr>
        <p:spPr>
          <a:xfrm>
            <a:off x="311700" y="1562250"/>
            <a:ext cx="7089600" cy="5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Why it is important?</a:t>
            </a:r>
            <a:endParaRPr sz="2400"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294967295"/>
          </p:nvPr>
        </p:nvSpPr>
        <p:spPr>
          <a:xfrm>
            <a:off x="311700" y="2126850"/>
            <a:ext cx="8520600" cy="9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Nepal’s rich cultural heritage is at risk of being lost due to </a:t>
            </a:r>
            <a:r>
              <a:rPr lang="en-GB" sz="1500" b="1"/>
              <a:t>globalization</a:t>
            </a:r>
            <a:r>
              <a:rPr lang="en-GB" sz="1500"/>
              <a:t>, </a:t>
            </a:r>
            <a:r>
              <a:rPr lang="en-GB" sz="1500" b="1"/>
              <a:t>urbanization</a:t>
            </a:r>
            <a:r>
              <a:rPr lang="en-GB" sz="1500"/>
              <a:t>, and </a:t>
            </a:r>
            <a:r>
              <a:rPr lang="en-GB" sz="1500" b="1"/>
              <a:t>lack of documentation</a:t>
            </a:r>
            <a:r>
              <a:rPr lang="en-GB" sz="1500"/>
              <a:t>. Heritage Graph </a:t>
            </a:r>
            <a:r>
              <a:rPr lang="en-GB" sz="1500" b="1"/>
              <a:t>aims to digitize, organize, and make this heritage accessible to future generations.</a:t>
            </a:r>
            <a:endParaRPr sz="15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of Heritage Graph</a:t>
            </a:r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Digitize and preserve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Knowledge Graphs of Nepali cultural heritage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Use AI to analyze and generate insights from cultural datasets.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Make cultural heritage accessible to researchers, educators, and the public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786150" y="76723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Heritage Graph?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786150" y="1587640"/>
            <a:ext cx="75717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Preserves and digitizes cultural Heritage</a:t>
            </a:r>
            <a:endParaRPr>
              <a:solidFill>
                <a:srgbClr val="006CA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Promotes Cultural Awareness and Education</a:t>
            </a:r>
            <a:endParaRPr>
              <a:solidFill>
                <a:srgbClr val="006CA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Drives tourism and Economic Growth </a:t>
            </a:r>
            <a:endParaRPr>
              <a:solidFill>
                <a:srgbClr val="006CA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Leverages cutting-edge technology</a:t>
            </a:r>
            <a:endParaRPr>
              <a:solidFill>
                <a:srgbClr val="006CA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Supports research and innovation</a:t>
            </a:r>
            <a:endParaRPr>
              <a:solidFill>
                <a:srgbClr val="006CAF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6CAF"/>
              </a:buClr>
              <a:buSzPts val="1600"/>
              <a:buAutoNum type="arabicPeriod"/>
            </a:pPr>
            <a:r>
              <a:rPr lang="en-GB">
                <a:solidFill>
                  <a:srgbClr val="006CAF"/>
                </a:solidFill>
              </a:rPr>
              <a:t>Foster global collaboration and leadership</a:t>
            </a:r>
            <a:endParaRPr>
              <a:solidFill>
                <a:srgbClr val="006CA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Microsoft Office PowerPoint</Application>
  <PresentationFormat>On-screen Show (16:9)</PresentationFormat>
  <Paragraphs>97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Times New Roman</vt:lpstr>
      <vt:lpstr>Arial</vt:lpstr>
      <vt:lpstr>Roboto Slab</vt:lpstr>
      <vt:lpstr>Cordelia template</vt:lpstr>
      <vt:lpstr>Heritage Graph</vt:lpstr>
      <vt:lpstr>PowerPoint Presentation</vt:lpstr>
      <vt:lpstr>PowerPoint Presentation</vt:lpstr>
      <vt:lpstr>PowerPoint Presentation</vt:lpstr>
      <vt:lpstr>Outline</vt:lpstr>
      <vt:lpstr>Motivation</vt:lpstr>
      <vt:lpstr>What is Heritage Graph?</vt:lpstr>
      <vt:lpstr>Objectives of Heritage Graph</vt:lpstr>
      <vt:lpstr>Why Heritage Graph?</vt:lpstr>
      <vt:lpstr>What is Knowledge Graph?</vt:lpstr>
      <vt:lpstr>Why knowledge graphs?</vt:lpstr>
      <vt:lpstr>Architecture</vt:lpstr>
      <vt:lpstr>User Inputs</vt:lpstr>
      <vt:lpstr>Knowledge graph generator</vt:lpstr>
      <vt:lpstr>Validator</vt:lpstr>
      <vt:lpstr>Quality Assurance (QA)</vt:lpstr>
      <vt:lpstr>Translator</vt:lpstr>
      <vt:lpstr>Middleware</vt:lpstr>
      <vt:lpstr>Triple Storage</vt:lpstr>
      <vt:lpstr>Architecture</vt:lpstr>
      <vt:lpstr>Progress: </vt:lpstr>
      <vt:lpstr>Heritage Graph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whoami</dc:creator>
  <cp:lastModifiedBy>Nabin Oli</cp:lastModifiedBy>
  <cp:revision>2</cp:revision>
  <dcterms:modified xsi:type="dcterms:W3CDTF">2025-02-01T09:17:18Z</dcterms:modified>
</cp:coreProperties>
</file>